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8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6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4BD0DE-4263-4F7E-83EC-0477EB4E0995}"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19796983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4BD0DE-4263-4F7E-83EC-0477EB4E0995}"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34807283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4BD0DE-4263-4F7E-83EC-0477EB4E0995}"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86193933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4BD0DE-4263-4F7E-83EC-0477EB4E0995}"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2522760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BD0DE-4263-4F7E-83EC-0477EB4E0995}"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288519502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4BD0DE-4263-4F7E-83EC-0477EB4E0995}"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118982598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4BD0DE-4263-4F7E-83EC-0477EB4E0995}" type="datetimeFigureOut">
              <a:rPr lang="en-US" smtClean="0"/>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189051237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4BD0DE-4263-4F7E-83EC-0477EB4E0995}" type="datetimeFigureOut">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193097253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BD0DE-4263-4F7E-83EC-0477EB4E0995}" type="datetimeFigureOut">
              <a:rPr lang="en-US" smtClean="0"/>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427699208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D0DE-4263-4F7E-83EC-0477EB4E0995}"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62860269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D0DE-4263-4F7E-83EC-0477EB4E0995}"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F8AD0-0688-4186-A6B7-F3EF8443E9E2}" type="slidenum">
              <a:rPr lang="en-US" smtClean="0"/>
              <a:t>‹#›</a:t>
            </a:fld>
            <a:endParaRPr lang="en-US"/>
          </a:p>
        </p:txBody>
      </p:sp>
    </p:spTree>
    <p:extLst>
      <p:ext uri="{BB962C8B-B14F-4D97-AF65-F5344CB8AC3E}">
        <p14:creationId xmlns:p14="http://schemas.microsoft.com/office/powerpoint/2010/main" val="45287376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BD0DE-4263-4F7E-83EC-0477EB4E0995}" type="datetimeFigureOut">
              <a:rPr lang="en-US" smtClean="0"/>
              <a:t>6/2/2016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F8AD0-0688-4186-A6B7-F3EF8443E9E2}" type="slidenum">
              <a:rPr lang="en-US" smtClean="0"/>
              <a:t>‹#›</a:t>
            </a:fld>
            <a:endParaRPr lang="en-US"/>
          </a:p>
        </p:txBody>
      </p:sp>
    </p:spTree>
    <p:extLst>
      <p:ext uri="{BB962C8B-B14F-4D97-AF65-F5344CB8AC3E}">
        <p14:creationId xmlns:p14="http://schemas.microsoft.com/office/powerpoint/2010/main" val="3448918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5" name="TextBox 4"/>
          <p:cNvSpPr txBox="1"/>
          <p:nvPr/>
        </p:nvSpPr>
        <p:spPr>
          <a:xfrm>
            <a:off x="1" y="0"/>
            <a:ext cx="9143998" cy="646331"/>
          </a:xfrm>
          <a:prstGeom prst="rect">
            <a:avLst/>
          </a:prstGeom>
          <a:solidFill>
            <a:schemeClr val="accent2">
              <a:lumMod val="60000"/>
              <a:lumOff val="40000"/>
            </a:schemeClr>
          </a:solidFill>
        </p:spPr>
        <p:txBody>
          <a:bodyPr wrap="square" rtlCol="0">
            <a:spAutoFit/>
          </a:bodyPr>
          <a:lstStyle/>
          <a:p>
            <a:pPr algn="ctr"/>
            <a:r>
              <a:rPr lang="en-US" sz="3600" b="1" dirty="0" smtClean="0"/>
              <a:t>30-50% of the people you know are single!</a:t>
            </a:r>
            <a:endParaRPr lang="en-US" sz="3600" b="1" dirty="0"/>
          </a:p>
        </p:txBody>
      </p:sp>
    </p:spTree>
    <p:extLst>
      <p:ext uri="{BB962C8B-B14F-4D97-AF65-F5344CB8AC3E}">
        <p14:creationId xmlns:p14="http://schemas.microsoft.com/office/powerpoint/2010/main" val="352951717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9144001" cy="7109639"/>
          </a:xfrm>
          <a:prstGeom prst="rect">
            <a:avLst/>
          </a:prstGeom>
          <a:solidFill>
            <a:schemeClr val="accent1">
              <a:lumMod val="50000"/>
            </a:schemeClr>
          </a:solidFill>
        </p:spPr>
        <p:txBody>
          <a:bodyPr wrap="square" rtlCol="0">
            <a:spAutoFit/>
          </a:bodyPr>
          <a:lstStyle/>
          <a:p>
            <a:r>
              <a:rPr lang="en-US" sz="3200" dirty="0" smtClean="0">
                <a:solidFill>
                  <a:schemeClr val="bg1"/>
                </a:solidFill>
              </a:rPr>
              <a:t>1 Corinthians 7.32-35 NET:  An unmarried man is concerned about the things of the Lord, how to please the Lord.  But a married man is concerned about the things of the world, how to please his wife, and he is divided. </a:t>
            </a:r>
          </a:p>
          <a:p>
            <a:endParaRPr lang="en-US" sz="2000" dirty="0">
              <a:solidFill>
                <a:schemeClr val="bg1"/>
              </a:solidFill>
            </a:endParaRPr>
          </a:p>
          <a:p>
            <a:r>
              <a:rPr lang="en-US" sz="3200" dirty="0" smtClean="0">
                <a:solidFill>
                  <a:schemeClr val="bg1"/>
                </a:solidFill>
              </a:rPr>
              <a:t>An unmarried woman or a virgin is concerned about the things of the Lord, to be holy both in body and spirit. But a married woman is concerned about the things of the world, how to please her husband.  </a:t>
            </a:r>
          </a:p>
          <a:p>
            <a:endParaRPr lang="en-US" sz="2000" dirty="0">
              <a:solidFill>
                <a:schemeClr val="bg1"/>
              </a:solidFill>
            </a:endParaRPr>
          </a:p>
          <a:p>
            <a:r>
              <a:rPr lang="en-US" sz="3200" dirty="0" smtClean="0">
                <a:solidFill>
                  <a:schemeClr val="bg1"/>
                </a:solidFill>
              </a:rPr>
              <a:t>I am saying this for your benefit, not to place a limitation on you, but so that without distraction you may give notable and constant service to the Lord.</a:t>
            </a:r>
          </a:p>
          <a:p>
            <a:endParaRPr lang="en-US" sz="3200" dirty="0">
              <a:solidFill>
                <a:schemeClr val="bg1"/>
              </a:solidFill>
            </a:endParaRPr>
          </a:p>
        </p:txBody>
      </p:sp>
    </p:spTree>
    <p:extLst>
      <p:ext uri="{BB962C8B-B14F-4D97-AF65-F5344CB8AC3E}">
        <p14:creationId xmlns:p14="http://schemas.microsoft.com/office/powerpoint/2010/main" val="427342404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0400" r="9597"/>
          <a:stretch/>
        </p:blipFill>
        <p:spPr>
          <a:xfrm>
            <a:off x="-1" y="0"/>
            <a:ext cx="9144000" cy="6858000"/>
          </a:xfrm>
          <a:prstGeom prst="rect">
            <a:avLst/>
          </a:prstGeom>
        </p:spPr>
      </p:pic>
      <p:sp>
        <p:nvSpPr>
          <p:cNvPr id="5" name="TextBox 4"/>
          <p:cNvSpPr txBox="1"/>
          <p:nvPr/>
        </p:nvSpPr>
        <p:spPr>
          <a:xfrm>
            <a:off x="-2" y="887896"/>
            <a:ext cx="9144002" cy="1569660"/>
          </a:xfrm>
          <a:prstGeom prst="rect">
            <a:avLst/>
          </a:prstGeom>
          <a:noFill/>
        </p:spPr>
        <p:txBody>
          <a:bodyPr wrap="square" rtlCol="0">
            <a:spAutoFit/>
          </a:bodyPr>
          <a:lstStyle/>
          <a:p>
            <a:pPr algn="ctr"/>
            <a:r>
              <a:rPr lang="en-US" sz="3200" b="1" dirty="0" smtClean="0"/>
              <a:t>Loneliness . . .</a:t>
            </a:r>
          </a:p>
          <a:p>
            <a:pPr algn="ctr"/>
            <a:endParaRPr lang="en-US" sz="3200" b="1" dirty="0" smtClean="0"/>
          </a:p>
          <a:p>
            <a:pPr algn="ctr"/>
            <a:r>
              <a:rPr lang="en-US" sz="3200" b="1" dirty="0" smtClean="0"/>
              <a:t>Celibacy . . .</a:t>
            </a:r>
            <a:endParaRPr lang="en-US" sz="3200" b="1" dirty="0"/>
          </a:p>
        </p:txBody>
      </p:sp>
      <p:sp>
        <p:nvSpPr>
          <p:cNvPr id="4" name="TextBox 3"/>
          <p:cNvSpPr txBox="1"/>
          <p:nvPr/>
        </p:nvSpPr>
        <p:spPr>
          <a:xfrm>
            <a:off x="0" y="6457890"/>
            <a:ext cx="9144000" cy="400110"/>
          </a:xfrm>
          <a:prstGeom prst="rect">
            <a:avLst/>
          </a:prstGeom>
          <a:noFill/>
        </p:spPr>
        <p:txBody>
          <a:bodyPr wrap="square" rtlCol="0">
            <a:spAutoFit/>
          </a:bodyPr>
          <a:lstStyle/>
          <a:p>
            <a:r>
              <a:rPr lang="en-US" sz="2000" dirty="0" smtClean="0">
                <a:solidFill>
                  <a:schemeClr val="bg1"/>
                </a:solidFill>
              </a:rPr>
              <a:t>image from theguardian.com</a:t>
            </a:r>
            <a:endParaRPr lang="en-US" sz="2000" dirty="0">
              <a:solidFill>
                <a:schemeClr val="bg1"/>
              </a:solidFill>
            </a:endParaRPr>
          </a:p>
        </p:txBody>
      </p:sp>
    </p:spTree>
    <p:extLst>
      <p:ext uri="{BB962C8B-B14F-4D97-AF65-F5344CB8AC3E}">
        <p14:creationId xmlns:p14="http://schemas.microsoft.com/office/powerpoint/2010/main" val="181674625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334278"/>
            <a:ext cx="9144000" cy="5523722"/>
          </a:xfrm>
          <a:prstGeom prst="rect">
            <a:avLst/>
          </a:prstGeom>
        </p:spPr>
      </p:pic>
      <p:sp>
        <p:nvSpPr>
          <p:cNvPr id="5" name="TextBox 4"/>
          <p:cNvSpPr txBox="1"/>
          <p:nvPr/>
        </p:nvSpPr>
        <p:spPr>
          <a:xfrm>
            <a:off x="0" y="0"/>
            <a:ext cx="9144002" cy="1569660"/>
          </a:xfrm>
          <a:prstGeom prst="rect">
            <a:avLst/>
          </a:prstGeom>
          <a:solidFill>
            <a:schemeClr val="accent1">
              <a:lumMod val="50000"/>
            </a:schemeClr>
          </a:solidFill>
        </p:spPr>
        <p:txBody>
          <a:bodyPr wrap="square" rtlCol="0">
            <a:spAutoFit/>
          </a:bodyPr>
          <a:lstStyle/>
          <a:p>
            <a:r>
              <a:rPr lang="en-US" sz="3200" dirty="0" smtClean="0">
                <a:solidFill>
                  <a:srgbClr val="FFFF00"/>
                </a:solidFill>
              </a:rPr>
              <a:t>1. Commitment.  </a:t>
            </a:r>
            <a:r>
              <a:rPr lang="en-US" sz="3200" dirty="0" smtClean="0">
                <a:solidFill>
                  <a:schemeClr val="bg1"/>
                </a:solidFill>
              </a:rPr>
              <a:t>Matthew </a:t>
            </a:r>
            <a:r>
              <a:rPr lang="en-US" sz="3200" dirty="0">
                <a:solidFill>
                  <a:schemeClr val="bg1"/>
                </a:solidFill>
              </a:rPr>
              <a:t>5.28 NASB:  “…everyone who looks at a woman with lust for her has already committed adultery with her in his heart.”</a:t>
            </a:r>
          </a:p>
        </p:txBody>
      </p:sp>
      <p:sp>
        <p:nvSpPr>
          <p:cNvPr id="4" name="TextBox 3"/>
          <p:cNvSpPr txBox="1"/>
          <p:nvPr/>
        </p:nvSpPr>
        <p:spPr>
          <a:xfrm>
            <a:off x="0" y="6457890"/>
            <a:ext cx="9144000" cy="400110"/>
          </a:xfrm>
          <a:prstGeom prst="rect">
            <a:avLst/>
          </a:prstGeom>
          <a:noFill/>
        </p:spPr>
        <p:txBody>
          <a:bodyPr wrap="square" rtlCol="0">
            <a:spAutoFit/>
          </a:bodyPr>
          <a:lstStyle/>
          <a:p>
            <a:r>
              <a:rPr lang="en-US" sz="2000" dirty="0" smtClean="0">
                <a:solidFill>
                  <a:schemeClr val="bg1"/>
                </a:solidFill>
              </a:rPr>
              <a:t>image from theodysseyonline.com</a:t>
            </a:r>
            <a:endParaRPr lang="en-US" sz="2000" dirty="0">
              <a:solidFill>
                <a:schemeClr val="bg1"/>
              </a:solidFill>
            </a:endParaRPr>
          </a:p>
        </p:txBody>
      </p:sp>
    </p:spTree>
    <p:extLst>
      <p:ext uri="{BB962C8B-B14F-4D97-AF65-F5344CB8AC3E}">
        <p14:creationId xmlns:p14="http://schemas.microsoft.com/office/powerpoint/2010/main" val="176670858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9028" b="3597"/>
          <a:stretch/>
        </p:blipFill>
        <p:spPr>
          <a:xfrm>
            <a:off x="0" y="2062103"/>
            <a:ext cx="9144000" cy="4846320"/>
          </a:xfrm>
          <a:prstGeom prst="rect">
            <a:avLst/>
          </a:prstGeom>
        </p:spPr>
      </p:pic>
      <p:sp>
        <p:nvSpPr>
          <p:cNvPr id="5" name="TextBox 4"/>
          <p:cNvSpPr txBox="1"/>
          <p:nvPr/>
        </p:nvSpPr>
        <p:spPr>
          <a:xfrm>
            <a:off x="0" y="0"/>
            <a:ext cx="9144002" cy="2062103"/>
          </a:xfrm>
          <a:prstGeom prst="rect">
            <a:avLst/>
          </a:prstGeom>
          <a:solidFill>
            <a:schemeClr val="accent1">
              <a:lumMod val="50000"/>
            </a:schemeClr>
          </a:solidFill>
        </p:spPr>
        <p:txBody>
          <a:bodyPr wrap="square" rtlCol="0">
            <a:spAutoFit/>
          </a:bodyPr>
          <a:lstStyle/>
          <a:p>
            <a:r>
              <a:rPr lang="en-US" sz="3200" dirty="0" smtClean="0">
                <a:solidFill>
                  <a:srgbClr val="FFFF00"/>
                </a:solidFill>
              </a:rPr>
              <a:t>1. Commitment.  </a:t>
            </a:r>
            <a:r>
              <a:rPr lang="en-US" sz="3200" dirty="0" smtClean="0">
                <a:solidFill>
                  <a:schemeClr val="bg1"/>
                </a:solidFill>
              </a:rPr>
              <a:t>Matthew </a:t>
            </a:r>
            <a:r>
              <a:rPr lang="en-US" sz="3200" dirty="0">
                <a:solidFill>
                  <a:schemeClr val="bg1"/>
                </a:solidFill>
              </a:rPr>
              <a:t>5.28 </a:t>
            </a:r>
            <a:endParaRPr lang="en-US" sz="3200" dirty="0" smtClean="0">
              <a:solidFill>
                <a:schemeClr val="bg1"/>
              </a:solidFill>
            </a:endParaRPr>
          </a:p>
          <a:p>
            <a:endParaRPr lang="en-US" sz="3200" dirty="0">
              <a:solidFill>
                <a:schemeClr val="bg1"/>
              </a:solidFill>
            </a:endParaRPr>
          </a:p>
          <a:p>
            <a:pPr lvl="0"/>
            <a:r>
              <a:rPr lang="en-US" sz="3200" dirty="0" smtClean="0">
                <a:solidFill>
                  <a:srgbClr val="FFFF00"/>
                </a:solidFill>
              </a:rPr>
              <a:t>2. Common Sense. </a:t>
            </a:r>
            <a:r>
              <a:rPr lang="en-US" sz="3200" dirty="0">
                <a:solidFill>
                  <a:schemeClr val="bg1"/>
                </a:solidFill>
              </a:rPr>
              <a:t>1 Corinthians 6.18 NIV:  Flee from sexual immorality</a:t>
            </a:r>
            <a:r>
              <a:rPr lang="en-US" sz="3200" dirty="0" smtClean="0">
                <a:solidFill>
                  <a:schemeClr val="bg1"/>
                </a:solidFill>
              </a:rPr>
              <a:t>.</a:t>
            </a:r>
            <a:endParaRPr lang="en-US" sz="3200" dirty="0">
              <a:solidFill>
                <a:schemeClr val="bg1"/>
              </a:solidFill>
            </a:endParaRPr>
          </a:p>
        </p:txBody>
      </p:sp>
      <p:sp>
        <p:nvSpPr>
          <p:cNvPr id="4" name="TextBox 3"/>
          <p:cNvSpPr txBox="1"/>
          <p:nvPr/>
        </p:nvSpPr>
        <p:spPr>
          <a:xfrm rot="16200000">
            <a:off x="-1519709" y="3924151"/>
            <a:ext cx="3747752" cy="400110"/>
          </a:xfrm>
          <a:prstGeom prst="rect">
            <a:avLst/>
          </a:prstGeom>
          <a:noFill/>
        </p:spPr>
        <p:txBody>
          <a:bodyPr wrap="square" rtlCol="0">
            <a:spAutoFit/>
          </a:bodyPr>
          <a:lstStyle/>
          <a:p>
            <a:r>
              <a:rPr lang="en-US" sz="2000" dirty="0" smtClean="0"/>
              <a:t>image from wiirocku.tumbler.com</a:t>
            </a:r>
            <a:endParaRPr lang="en-US" sz="2000" dirty="0"/>
          </a:p>
        </p:txBody>
      </p:sp>
    </p:spTree>
    <p:extLst>
      <p:ext uri="{BB962C8B-B14F-4D97-AF65-F5344CB8AC3E}">
        <p14:creationId xmlns:p14="http://schemas.microsoft.com/office/powerpoint/2010/main" val="310997951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7716" b="10400"/>
          <a:stretch/>
        </p:blipFill>
        <p:spPr>
          <a:xfrm>
            <a:off x="0" y="4324261"/>
            <a:ext cx="9144002" cy="2651760"/>
          </a:xfrm>
          <a:prstGeom prst="rect">
            <a:avLst/>
          </a:prstGeom>
        </p:spPr>
      </p:pic>
      <p:sp>
        <p:nvSpPr>
          <p:cNvPr id="5" name="TextBox 4"/>
          <p:cNvSpPr txBox="1"/>
          <p:nvPr/>
        </p:nvSpPr>
        <p:spPr>
          <a:xfrm>
            <a:off x="0" y="0"/>
            <a:ext cx="9144002" cy="4647426"/>
          </a:xfrm>
          <a:prstGeom prst="rect">
            <a:avLst/>
          </a:prstGeom>
          <a:solidFill>
            <a:schemeClr val="accent1">
              <a:lumMod val="50000"/>
            </a:schemeClr>
          </a:solidFill>
        </p:spPr>
        <p:txBody>
          <a:bodyPr wrap="square" rtlCol="0">
            <a:spAutoFit/>
          </a:bodyPr>
          <a:lstStyle/>
          <a:p>
            <a:r>
              <a:rPr lang="en-US" sz="3200" dirty="0" smtClean="0">
                <a:solidFill>
                  <a:srgbClr val="FFFF00"/>
                </a:solidFill>
              </a:rPr>
              <a:t>1. Commitment.  </a:t>
            </a:r>
            <a:r>
              <a:rPr lang="en-US" sz="3200" dirty="0" smtClean="0">
                <a:solidFill>
                  <a:schemeClr val="bg1"/>
                </a:solidFill>
              </a:rPr>
              <a:t>Matthew </a:t>
            </a:r>
            <a:r>
              <a:rPr lang="en-US" sz="3200" dirty="0">
                <a:solidFill>
                  <a:schemeClr val="bg1"/>
                </a:solidFill>
              </a:rPr>
              <a:t>5.28 </a:t>
            </a:r>
            <a:endParaRPr lang="en-US" sz="3200" dirty="0" smtClean="0">
              <a:solidFill>
                <a:schemeClr val="bg1"/>
              </a:solidFill>
            </a:endParaRPr>
          </a:p>
          <a:p>
            <a:endParaRPr lang="en-US" sz="2000" dirty="0">
              <a:solidFill>
                <a:schemeClr val="bg1"/>
              </a:solidFill>
            </a:endParaRPr>
          </a:p>
          <a:p>
            <a:pPr lvl="0"/>
            <a:r>
              <a:rPr lang="en-US" sz="3200" dirty="0" smtClean="0">
                <a:solidFill>
                  <a:srgbClr val="FFFF00"/>
                </a:solidFill>
              </a:rPr>
              <a:t>2. Common Sense. </a:t>
            </a:r>
            <a:r>
              <a:rPr lang="en-US" sz="3200" dirty="0">
                <a:solidFill>
                  <a:schemeClr val="bg1"/>
                </a:solidFill>
              </a:rPr>
              <a:t>1 Corinthians </a:t>
            </a:r>
            <a:r>
              <a:rPr lang="en-US" sz="3200" dirty="0" smtClean="0">
                <a:solidFill>
                  <a:schemeClr val="bg1"/>
                </a:solidFill>
              </a:rPr>
              <a:t>6.18</a:t>
            </a:r>
          </a:p>
          <a:p>
            <a:pPr lvl="0"/>
            <a:endParaRPr lang="en-US" sz="2000" dirty="0">
              <a:solidFill>
                <a:schemeClr val="bg1"/>
              </a:solidFill>
            </a:endParaRPr>
          </a:p>
          <a:p>
            <a:pPr lvl="0"/>
            <a:r>
              <a:rPr lang="en-US" sz="3200" dirty="0" smtClean="0">
                <a:solidFill>
                  <a:srgbClr val="FFFF00"/>
                </a:solidFill>
              </a:rPr>
              <a:t>3. Discipline. </a:t>
            </a:r>
            <a:r>
              <a:rPr lang="en-US" sz="3200" dirty="0" smtClean="0">
                <a:solidFill>
                  <a:schemeClr val="bg1"/>
                </a:solidFill>
              </a:rPr>
              <a:t>1 Corinthians 10.13 NIV:  No temptation has overtaken you except what is common to mankind. And God is faithful; he will not let you be tempted beyond what you can bear. But when you are tempted, he will also provide a way out so that you can endure it.</a:t>
            </a:r>
            <a:endParaRPr lang="en-US" sz="3200" dirty="0">
              <a:solidFill>
                <a:schemeClr val="bg1"/>
              </a:solidFill>
            </a:endParaRPr>
          </a:p>
        </p:txBody>
      </p:sp>
      <p:sp>
        <p:nvSpPr>
          <p:cNvPr id="4" name="TextBox 3"/>
          <p:cNvSpPr txBox="1"/>
          <p:nvPr/>
        </p:nvSpPr>
        <p:spPr>
          <a:xfrm>
            <a:off x="5396248" y="6457890"/>
            <a:ext cx="3747752" cy="400110"/>
          </a:xfrm>
          <a:prstGeom prst="rect">
            <a:avLst/>
          </a:prstGeom>
          <a:noFill/>
        </p:spPr>
        <p:txBody>
          <a:bodyPr wrap="square" rtlCol="0">
            <a:spAutoFit/>
          </a:bodyPr>
          <a:lstStyle/>
          <a:p>
            <a:r>
              <a:rPr lang="en-US" sz="2000" dirty="0" smtClean="0"/>
              <a:t>image from wallpapersonthe.net</a:t>
            </a:r>
            <a:endParaRPr lang="en-US" sz="2000" dirty="0"/>
          </a:p>
        </p:txBody>
      </p:sp>
    </p:spTree>
    <p:extLst>
      <p:ext uri="{BB962C8B-B14F-4D97-AF65-F5344CB8AC3E}">
        <p14:creationId xmlns:p14="http://schemas.microsoft.com/office/powerpoint/2010/main" val="27316448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2" cy="6986528"/>
          </a:xfrm>
          <a:prstGeom prst="rect">
            <a:avLst/>
          </a:prstGeom>
          <a:solidFill>
            <a:schemeClr val="accent1">
              <a:lumMod val="50000"/>
            </a:schemeClr>
          </a:solidFill>
        </p:spPr>
        <p:txBody>
          <a:bodyPr wrap="square" rtlCol="0">
            <a:spAutoFit/>
          </a:bodyPr>
          <a:lstStyle/>
          <a:p>
            <a:r>
              <a:rPr lang="en-US" sz="3200" dirty="0" smtClean="0">
                <a:solidFill>
                  <a:srgbClr val="FFFF00"/>
                </a:solidFill>
              </a:rPr>
              <a:t>How the church can help. . .</a:t>
            </a:r>
          </a:p>
          <a:p>
            <a:endParaRPr lang="en-US" sz="3200" dirty="0">
              <a:solidFill>
                <a:srgbClr val="FFFF00"/>
              </a:solidFill>
            </a:endParaRPr>
          </a:p>
          <a:p>
            <a:pPr marL="514350" indent="-514350">
              <a:buFont typeface="+mj-lt"/>
              <a:buAutoNum type="arabicPeriod"/>
            </a:pPr>
            <a:r>
              <a:rPr lang="en-US" sz="3200" dirty="0" smtClean="0">
                <a:solidFill>
                  <a:schemeClr val="bg1"/>
                </a:solidFill>
              </a:rPr>
              <a:t>Include single people in multi-generational fellowships.</a:t>
            </a:r>
          </a:p>
          <a:p>
            <a:pPr marL="514350" indent="-514350">
              <a:buAutoNum type="arabicPeriod"/>
            </a:pPr>
            <a:endParaRPr lang="en-US" sz="3200" dirty="0">
              <a:solidFill>
                <a:srgbClr val="FFFF00"/>
              </a:solidFill>
            </a:endParaRPr>
          </a:p>
          <a:p>
            <a:pPr marL="514350" indent="-514350">
              <a:buFont typeface="+mj-lt"/>
              <a:buAutoNum type="arabicPeriod"/>
            </a:pPr>
            <a:r>
              <a:rPr lang="en-US" sz="3200" dirty="0" smtClean="0">
                <a:solidFill>
                  <a:schemeClr val="bg1"/>
                </a:solidFill>
              </a:rPr>
              <a:t>Invite single people to social events.</a:t>
            </a:r>
          </a:p>
          <a:p>
            <a:pPr marL="514350" indent="-514350">
              <a:buFont typeface="+mj-lt"/>
              <a:buAutoNum type="arabicPeriod"/>
            </a:pPr>
            <a:endParaRPr lang="en-US" sz="3200" dirty="0">
              <a:solidFill>
                <a:schemeClr val="bg1"/>
              </a:solidFill>
            </a:endParaRPr>
          </a:p>
          <a:p>
            <a:pPr marL="514350" indent="-514350">
              <a:buFont typeface="+mj-lt"/>
              <a:buAutoNum type="arabicPeriod"/>
            </a:pPr>
            <a:r>
              <a:rPr lang="en-US" sz="3200" dirty="0" smtClean="0">
                <a:solidFill>
                  <a:schemeClr val="bg1"/>
                </a:solidFill>
              </a:rPr>
              <a:t>Invite single people to sit with you in church.</a:t>
            </a:r>
          </a:p>
          <a:p>
            <a:pPr marL="514350" indent="-514350">
              <a:buFont typeface="+mj-lt"/>
              <a:buAutoNum type="arabicPeriod"/>
            </a:pPr>
            <a:endParaRPr lang="en-US" sz="3200" dirty="0">
              <a:solidFill>
                <a:schemeClr val="bg1"/>
              </a:solidFill>
            </a:endParaRPr>
          </a:p>
          <a:p>
            <a:pPr marL="514350" indent="-514350">
              <a:buFont typeface="+mj-lt"/>
              <a:buAutoNum type="arabicPeriod"/>
            </a:pPr>
            <a:r>
              <a:rPr lang="en-US" sz="3200" dirty="0" smtClean="0">
                <a:solidFill>
                  <a:schemeClr val="bg1"/>
                </a:solidFill>
              </a:rPr>
              <a:t>Have genuine relationships with single people.</a:t>
            </a:r>
          </a:p>
          <a:p>
            <a:pPr marL="514350" indent="-514350">
              <a:buFont typeface="+mj-lt"/>
              <a:buAutoNum type="arabicPeriod"/>
            </a:pPr>
            <a:endParaRPr lang="en-US" sz="3200" dirty="0">
              <a:solidFill>
                <a:schemeClr val="bg1"/>
              </a:solidFill>
            </a:endParaRPr>
          </a:p>
          <a:p>
            <a:pPr marL="514350" indent="-514350">
              <a:buFont typeface="+mj-lt"/>
              <a:buAutoNum type="arabicPeriod"/>
            </a:pPr>
            <a:endParaRPr lang="en-US" sz="3200" dirty="0" smtClean="0">
              <a:solidFill>
                <a:schemeClr val="bg1"/>
              </a:solidFill>
            </a:endParaRPr>
          </a:p>
          <a:p>
            <a:pPr marL="514350" indent="-514350">
              <a:buFont typeface="+mj-lt"/>
              <a:buAutoNum type="arabicPeriod"/>
            </a:pPr>
            <a:endParaRPr lang="en-US" sz="3200" dirty="0">
              <a:solidFill>
                <a:schemeClr val="bg1"/>
              </a:solidFill>
            </a:endParaRP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401330917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2" cy="6986528"/>
          </a:xfrm>
          <a:prstGeom prst="rect">
            <a:avLst/>
          </a:prstGeom>
          <a:solidFill>
            <a:schemeClr val="accent1">
              <a:lumMod val="50000"/>
            </a:schemeClr>
          </a:solidFill>
        </p:spPr>
        <p:txBody>
          <a:bodyPr wrap="square" rtlCol="0">
            <a:spAutoFit/>
          </a:bodyPr>
          <a:lstStyle/>
          <a:p>
            <a:r>
              <a:rPr lang="en-US" sz="3200" dirty="0" smtClean="0">
                <a:solidFill>
                  <a:srgbClr val="FFFF00"/>
                </a:solidFill>
              </a:rPr>
              <a:t>How the church can help. . .</a:t>
            </a:r>
          </a:p>
          <a:p>
            <a:endParaRPr lang="en-US" sz="3200" dirty="0">
              <a:solidFill>
                <a:srgbClr val="FFFF00"/>
              </a:solidFill>
            </a:endParaRPr>
          </a:p>
          <a:p>
            <a:pPr marL="514350" indent="-514350">
              <a:buFont typeface="+mj-lt"/>
              <a:buAutoNum type="arabicPeriod" startAt="5"/>
            </a:pPr>
            <a:r>
              <a:rPr lang="en-US" sz="3200" dirty="0" smtClean="0">
                <a:solidFill>
                  <a:schemeClr val="bg1"/>
                </a:solidFill>
              </a:rPr>
              <a:t>Help single parents.</a:t>
            </a:r>
          </a:p>
          <a:p>
            <a:pPr marL="514350" indent="-514350">
              <a:buFont typeface="+mj-lt"/>
              <a:buAutoNum type="arabicPeriod" startAt="5"/>
            </a:pPr>
            <a:endParaRPr lang="en-US" sz="3200" dirty="0">
              <a:solidFill>
                <a:schemeClr val="bg1"/>
              </a:solidFill>
            </a:endParaRPr>
          </a:p>
          <a:p>
            <a:pPr marL="514350" indent="-514350">
              <a:buFont typeface="+mj-lt"/>
              <a:buAutoNum type="arabicPeriod" startAt="5"/>
            </a:pPr>
            <a:r>
              <a:rPr lang="en-US" sz="3200" dirty="0" smtClean="0">
                <a:solidFill>
                  <a:schemeClr val="bg1"/>
                </a:solidFill>
              </a:rPr>
              <a:t>Don’t make promises not found in scripture.</a:t>
            </a:r>
          </a:p>
          <a:p>
            <a:pPr marL="514350" indent="-514350">
              <a:buFont typeface="+mj-lt"/>
              <a:buAutoNum type="arabicPeriod" startAt="5"/>
            </a:pPr>
            <a:endParaRPr lang="en-US" sz="3200" dirty="0">
              <a:solidFill>
                <a:schemeClr val="bg1"/>
              </a:solidFill>
            </a:endParaRPr>
          </a:p>
          <a:p>
            <a:pPr marL="514350" indent="-514350">
              <a:buFont typeface="+mj-lt"/>
              <a:buAutoNum type="arabicPeriod" startAt="5"/>
            </a:pPr>
            <a:r>
              <a:rPr lang="en-US" sz="3200" dirty="0" smtClean="0">
                <a:solidFill>
                  <a:schemeClr val="bg1"/>
                </a:solidFill>
              </a:rPr>
              <a:t>Don’t hold marriage as the only good outcome.</a:t>
            </a:r>
          </a:p>
          <a:p>
            <a:pPr marL="514350" indent="-514350">
              <a:buFont typeface="+mj-lt"/>
              <a:buAutoNum type="arabicPeriod" startAt="5"/>
            </a:pPr>
            <a:endParaRPr lang="en-US" sz="3200" dirty="0">
              <a:solidFill>
                <a:schemeClr val="bg1"/>
              </a:solidFill>
            </a:endParaRPr>
          </a:p>
          <a:p>
            <a:pPr marL="514350" indent="-514350">
              <a:buFont typeface="+mj-lt"/>
              <a:buAutoNum type="arabicPeriod" startAt="5"/>
            </a:pPr>
            <a:r>
              <a:rPr lang="en-US" sz="3200" dirty="0" smtClean="0">
                <a:solidFill>
                  <a:schemeClr val="bg1"/>
                </a:solidFill>
              </a:rPr>
              <a:t>Be careful what you say or counsel.</a:t>
            </a:r>
          </a:p>
          <a:p>
            <a:pPr marL="514350" indent="-514350">
              <a:buFont typeface="+mj-lt"/>
              <a:buAutoNum type="arabicPeriod"/>
            </a:pPr>
            <a:endParaRPr lang="en-US" sz="3200" dirty="0">
              <a:solidFill>
                <a:schemeClr val="bg1"/>
              </a:solidFill>
            </a:endParaRPr>
          </a:p>
          <a:p>
            <a:pPr marL="514350" indent="-514350">
              <a:buFont typeface="+mj-lt"/>
              <a:buAutoNum type="arabicPeriod"/>
            </a:pPr>
            <a:endParaRPr lang="en-US" sz="3200" dirty="0" smtClean="0">
              <a:solidFill>
                <a:schemeClr val="bg1"/>
              </a:solidFill>
            </a:endParaRPr>
          </a:p>
          <a:p>
            <a:endParaRPr lang="en-US" sz="3200" dirty="0">
              <a:solidFill>
                <a:schemeClr val="bg1"/>
              </a:solidFill>
            </a:endParaRPr>
          </a:p>
          <a:p>
            <a:endParaRPr lang="en-US" sz="3200" dirty="0">
              <a:solidFill>
                <a:schemeClr val="bg1"/>
              </a:solidFill>
            </a:endParaRP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101668445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1274"/>
          <a:stretch/>
        </p:blipFill>
        <p:spPr>
          <a:xfrm>
            <a:off x="0" y="2343"/>
            <a:ext cx="9144000" cy="6853315"/>
          </a:xfrm>
          <a:prstGeom prst="rect">
            <a:avLst/>
          </a:prstGeom>
        </p:spPr>
      </p:pic>
      <p:sp>
        <p:nvSpPr>
          <p:cNvPr id="6" name="TextBox 5"/>
          <p:cNvSpPr txBox="1"/>
          <p:nvPr/>
        </p:nvSpPr>
        <p:spPr>
          <a:xfrm>
            <a:off x="0" y="6457890"/>
            <a:ext cx="3747752" cy="400110"/>
          </a:xfrm>
          <a:prstGeom prst="rect">
            <a:avLst/>
          </a:prstGeom>
          <a:noFill/>
        </p:spPr>
        <p:txBody>
          <a:bodyPr wrap="square" rtlCol="0">
            <a:spAutoFit/>
          </a:bodyPr>
          <a:lstStyle/>
          <a:p>
            <a:r>
              <a:rPr lang="en-US" sz="2000" dirty="0" smtClean="0"/>
              <a:t>image from christianpost.com</a:t>
            </a:r>
            <a:endParaRPr lang="en-US" sz="2000" dirty="0"/>
          </a:p>
        </p:txBody>
      </p:sp>
      <p:sp>
        <p:nvSpPr>
          <p:cNvPr id="4" name="TextBox 3"/>
          <p:cNvSpPr txBox="1"/>
          <p:nvPr/>
        </p:nvSpPr>
        <p:spPr>
          <a:xfrm>
            <a:off x="0" y="0"/>
            <a:ext cx="9144000" cy="1077218"/>
          </a:xfrm>
          <a:prstGeom prst="rect">
            <a:avLst/>
          </a:prstGeom>
          <a:noFill/>
        </p:spPr>
        <p:txBody>
          <a:bodyPr wrap="square" rtlCol="0">
            <a:spAutoFit/>
          </a:bodyPr>
          <a:lstStyle/>
          <a:p>
            <a:r>
              <a:rPr lang="en-US" sz="3200" dirty="0"/>
              <a:t>Philippians 4.4 NET:  </a:t>
            </a:r>
            <a:endParaRPr lang="en-US" sz="3200" dirty="0" smtClean="0"/>
          </a:p>
          <a:p>
            <a:pPr algn="r"/>
            <a:r>
              <a:rPr lang="en-US" sz="3200" dirty="0" smtClean="0"/>
              <a:t>Rejoice </a:t>
            </a:r>
            <a:r>
              <a:rPr lang="en-US" sz="3200" dirty="0"/>
              <a:t>in the Lord always. Again I say, rejoice</a:t>
            </a:r>
            <a:r>
              <a:rPr lang="en-US" sz="3200" dirty="0" smtClean="0"/>
              <a:t>!</a:t>
            </a:r>
            <a:endParaRPr lang="en-US" sz="3200" dirty="0"/>
          </a:p>
        </p:txBody>
      </p:sp>
    </p:spTree>
    <p:extLst>
      <p:ext uri="{BB962C8B-B14F-4D97-AF65-F5344CB8AC3E}">
        <p14:creationId xmlns:p14="http://schemas.microsoft.com/office/powerpoint/2010/main" val="150732454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1273"/>
          <a:stretch/>
        </p:blipFill>
        <p:spPr>
          <a:xfrm>
            <a:off x="0" y="4685"/>
            <a:ext cx="9144000" cy="6853315"/>
          </a:xfrm>
          <a:prstGeom prst="rect">
            <a:avLst/>
          </a:prstGeom>
        </p:spPr>
      </p:pic>
      <p:sp>
        <p:nvSpPr>
          <p:cNvPr id="6" name="TextBox 5"/>
          <p:cNvSpPr txBox="1"/>
          <p:nvPr/>
        </p:nvSpPr>
        <p:spPr>
          <a:xfrm>
            <a:off x="0" y="6457890"/>
            <a:ext cx="3747752" cy="400110"/>
          </a:xfrm>
          <a:prstGeom prst="rect">
            <a:avLst/>
          </a:prstGeom>
          <a:noFill/>
        </p:spPr>
        <p:txBody>
          <a:bodyPr wrap="square" rtlCol="0">
            <a:spAutoFit/>
          </a:bodyPr>
          <a:lstStyle/>
          <a:p>
            <a:r>
              <a:rPr lang="en-US" sz="2000" dirty="0" smtClean="0"/>
              <a:t>image from christianpost.com</a:t>
            </a:r>
            <a:endParaRPr lang="en-US" sz="2000" dirty="0"/>
          </a:p>
        </p:txBody>
      </p:sp>
      <p:sp>
        <p:nvSpPr>
          <p:cNvPr id="4" name="TextBox 3"/>
          <p:cNvSpPr txBox="1"/>
          <p:nvPr/>
        </p:nvSpPr>
        <p:spPr>
          <a:xfrm>
            <a:off x="0" y="0"/>
            <a:ext cx="9144000" cy="2554545"/>
          </a:xfrm>
          <a:prstGeom prst="rect">
            <a:avLst/>
          </a:prstGeom>
          <a:noFill/>
        </p:spPr>
        <p:txBody>
          <a:bodyPr wrap="square" rtlCol="0">
            <a:spAutoFit/>
          </a:bodyPr>
          <a:lstStyle/>
          <a:p>
            <a:r>
              <a:rPr lang="en-US" sz="3200" dirty="0"/>
              <a:t>Luke 2.36-37 NET:  [Anna] was very old, having been married to her husband for seven years until his death.  She had lived as a widow since then for eighty-four years. She never left the temple, worshiping with fasting and prayer night and day. </a:t>
            </a:r>
          </a:p>
        </p:txBody>
      </p:sp>
    </p:spTree>
    <p:extLst>
      <p:ext uri="{BB962C8B-B14F-4D97-AF65-F5344CB8AC3E}">
        <p14:creationId xmlns:p14="http://schemas.microsoft.com/office/powerpoint/2010/main" val="287163949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4000" r="9573" b="-65"/>
          <a:stretch/>
        </p:blipFill>
        <p:spPr>
          <a:xfrm>
            <a:off x="0" y="0"/>
            <a:ext cx="9144000" cy="6858000"/>
          </a:xfrm>
          <a:prstGeom prst="rect">
            <a:avLst/>
          </a:prstGeom>
        </p:spPr>
      </p:pic>
      <p:sp>
        <p:nvSpPr>
          <p:cNvPr id="6" name="TextBox 5"/>
          <p:cNvSpPr txBox="1"/>
          <p:nvPr/>
        </p:nvSpPr>
        <p:spPr>
          <a:xfrm>
            <a:off x="-1" y="6457890"/>
            <a:ext cx="5035639" cy="400110"/>
          </a:xfrm>
          <a:prstGeom prst="rect">
            <a:avLst/>
          </a:prstGeom>
          <a:noFill/>
        </p:spPr>
        <p:txBody>
          <a:bodyPr wrap="square" rtlCol="0">
            <a:spAutoFit/>
          </a:bodyPr>
          <a:lstStyle/>
          <a:p>
            <a:r>
              <a:rPr lang="en-US" sz="2000" dirty="0" smtClean="0"/>
              <a:t>image from </a:t>
            </a:r>
            <a:r>
              <a:rPr lang="en-US" sz="2000" dirty="0" err="1" smtClean="0"/>
              <a:t>mrperuca</a:t>
            </a:r>
            <a:r>
              <a:rPr lang="en-US" sz="2000" dirty="0" smtClean="0"/>
              <a:t> cargocollective.com</a:t>
            </a:r>
            <a:endParaRPr lang="en-US" sz="2000" dirty="0"/>
          </a:p>
        </p:txBody>
      </p:sp>
      <p:sp>
        <p:nvSpPr>
          <p:cNvPr id="4" name="TextBox 3"/>
          <p:cNvSpPr txBox="1"/>
          <p:nvPr/>
        </p:nvSpPr>
        <p:spPr>
          <a:xfrm>
            <a:off x="0" y="0"/>
            <a:ext cx="9144000" cy="3046988"/>
          </a:xfrm>
          <a:prstGeom prst="rect">
            <a:avLst/>
          </a:prstGeom>
          <a:noFill/>
        </p:spPr>
        <p:txBody>
          <a:bodyPr wrap="square" rtlCol="0">
            <a:spAutoFit/>
          </a:bodyPr>
          <a:lstStyle/>
          <a:p>
            <a:pPr lvl="0"/>
            <a:r>
              <a:rPr lang="en-US" sz="3200" dirty="0"/>
              <a:t>Proverbs 3.5-6 NET:  Trust in the LORD with </a:t>
            </a:r>
            <a:endParaRPr lang="en-US" sz="3200" dirty="0" smtClean="0"/>
          </a:p>
          <a:p>
            <a:pPr lvl="0"/>
            <a:r>
              <a:rPr lang="en-US" sz="3200" dirty="0" smtClean="0"/>
              <a:t>all </a:t>
            </a:r>
            <a:r>
              <a:rPr lang="en-US" sz="3200" dirty="0"/>
              <a:t>your heart, and do not rely on your </a:t>
            </a:r>
            <a:endParaRPr lang="en-US" sz="3200" dirty="0" smtClean="0"/>
          </a:p>
          <a:p>
            <a:pPr lvl="0"/>
            <a:r>
              <a:rPr lang="en-US" sz="3200" dirty="0" smtClean="0"/>
              <a:t>own </a:t>
            </a:r>
            <a:r>
              <a:rPr lang="en-US" sz="3200" dirty="0"/>
              <a:t>understanding.  Acknowledge </a:t>
            </a:r>
            <a:endParaRPr lang="en-US" sz="3200" dirty="0" smtClean="0"/>
          </a:p>
          <a:p>
            <a:pPr lvl="0"/>
            <a:r>
              <a:rPr lang="en-US" sz="3200" dirty="0" smtClean="0"/>
              <a:t>him </a:t>
            </a:r>
            <a:r>
              <a:rPr lang="en-US" sz="3200" dirty="0"/>
              <a:t>in all your ways, and he will </a:t>
            </a:r>
            <a:endParaRPr lang="en-US" sz="3200" dirty="0" smtClean="0"/>
          </a:p>
          <a:p>
            <a:pPr lvl="0"/>
            <a:r>
              <a:rPr lang="en-US" sz="3200" dirty="0" smtClean="0"/>
              <a:t>make </a:t>
            </a:r>
            <a:r>
              <a:rPr lang="en-US" sz="3200" dirty="0"/>
              <a:t>your paths </a:t>
            </a:r>
            <a:endParaRPr lang="en-US" sz="3200" dirty="0" smtClean="0"/>
          </a:p>
          <a:p>
            <a:pPr lvl="0"/>
            <a:r>
              <a:rPr lang="en-US" sz="3200" dirty="0" smtClean="0"/>
              <a:t>straight</a:t>
            </a:r>
            <a:r>
              <a:rPr lang="en-US" sz="3200" dirty="0"/>
              <a:t>.</a:t>
            </a:r>
          </a:p>
        </p:txBody>
      </p:sp>
    </p:spTree>
    <p:extLst>
      <p:ext uri="{BB962C8B-B14F-4D97-AF65-F5344CB8AC3E}">
        <p14:creationId xmlns:p14="http://schemas.microsoft.com/office/powerpoint/2010/main" val="2113679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9000" r="9918"/>
          <a:stretch/>
        </p:blipFill>
        <p:spPr>
          <a:xfrm>
            <a:off x="0" y="0"/>
            <a:ext cx="9144000" cy="6858000"/>
          </a:xfrm>
          <a:prstGeom prst="rect">
            <a:avLst/>
          </a:prstGeom>
        </p:spPr>
      </p:pic>
      <p:sp>
        <p:nvSpPr>
          <p:cNvPr id="5" name="TextBox 4"/>
          <p:cNvSpPr txBox="1"/>
          <p:nvPr/>
        </p:nvSpPr>
        <p:spPr>
          <a:xfrm>
            <a:off x="0" y="0"/>
            <a:ext cx="9144000" cy="707886"/>
          </a:xfrm>
          <a:prstGeom prst="rect">
            <a:avLst/>
          </a:prstGeom>
          <a:noFill/>
        </p:spPr>
        <p:txBody>
          <a:bodyPr wrap="square" rtlCol="0">
            <a:spAutoFit/>
          </a:bodyPr>
          <a:lstStyle/>
          <a:p>
            <a:pPr algn="ctr"/>
            <a:r>
              <a:rPr lang="en-US" sz="4000" b="1" dirty="0"/>
              <a:t>Is being single a sin? a curse? a blessing? </a:t>
            </a:r>
          </a:p>
        </p:txBody>
      </p:sp>
      <p:sp>
        <p:nvSpPr>
          <p:cNvPr id="3" name="TextBox 2"/>
          <p:cNvSpPr txBox="1"/>
          <p:nvPr/>
        </p:nvSpPr>
        <p:spPr>
          <a:xfrm>
            <a:off x="0" y="6457890"/>
            <a:ext cx="9144000" cy="400110"/>
          </a:xfrm>
          <a:prstGeom prst="rect">
            <a:avLst/>
          </a:prstGeom>
          <a:noFill/>
        </p:spPr>
        <p:txBody>
          <a:bodyPr wrap="square" rtlCol="0">
            <a:spAutoFit/>
          </a:bodyPr>
          <a:lstStyle/>
          <a:p>
            <a:r>
              <a:rPr lang="en-US" sz="2000" dirty="0" smtClean="0"/>
              <a:t>image from olwomen.com</a:t>
            </a:r>
            <a:endParaRPr lang="en-US" sz="2000" dirty="0"/>
          </a:p>
        </p:txBody>
      </p:sp>
    </p:spTree>
    <p:extLst>
      <p:ext uri="{BB962C8B-B14F-4D97-AF65-F5344CB8AC3E}">
        <p14:creationId xmlns:p14="http://schemas.microsoft.com/office/powerpoint/2010/main" val="369201712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1273"/>
          <a:stretch/>
        </p:blipFill>
        <p:spPr>
          <a:xfrm>
            <a:off x="0" y="4685"/>
            <a:ext cx="9144000" cy="6853315"/>
          </a:xfrm>
          <a:prstGeom prst="rect">
            <a:avLst/>
          </a:prstGeom>
        </p:spPr>
      </p:pic>
      <p:sp>
        <p:nvSpPr>
          <p:cNvPr id="6" name="TextBox 5"/>
          <p:cNvSpPr txBox="1"/>
          <p:nvPr/>
        </p:nvSpPr>
        <p:spPr>
          <a:xfrm>
            <a:off x="0" y="6457890"/>
            <a:ext cx="3747752" cy="400110"/>
          </a:xfrm>
          <a:prstGeom prst="rect">
            <a:avLst/>
          </a:prstGeom>
          <a:noFill/>
        </p:spPr>
        <p:txBody>
          <a:bodyPr wrap="square" rtlCol="0">
            <a:spAutoFit/>
          </a:bodyPr>
          <a:lstStyle/>
          <a:p>
            <a:r>
              <a:rPr lang="en-US" sz="2000" dirty="0" smtClean="0"/>
              <a:t>image from christianpost.com</a:t>
            </a:r>
            <a:endParaRPr lang="en-US" sz="2000" dirty="0"/>
          </a:p>
        </p:txBody>
      </p:sp>
      <p:sp>
        <p:nvSpPr>
          <p:cNvPr id="4" name="TextBox 3"/>
          <p:cNvSpPr txBox="1"/>
          <p:nvPr/>
        </p:nvSpPr>
        <p:spPr>
          <a:xfrm>
            <a:off x="0" y="0"/>
            <a:ext cx="9144000" cy="1569660"/>
          </a:xfrm>
          <a:prstGeom prst="rect">
            <a:avLst/>
          </a:prstGeom>
          <a:noFill/>
        </p:spPr>
        <p:txBody>
          <a:bodyPr wrap="square" rtlCol="0">
            <a:spAutoFit/>
          </a:bodyPr>
          <a:lstStyle/>
          <a:p>
            <a:r>
              <a:rPr lang="en-US" sz="3200" dirty="0" smtClean="0"/>
              <a:t>1 Thessalonians 5.16-18 NET:  Always rejoice, constantly pray, in everything give thanks. For this is God's will for you in Christ Jesus. </a:t>
            </a:r>
            <a:endParaRPr lang="en-US" sz="3200" dirty="0"/>
          </a:p>
        </p:txBody>
      </p:sp>
    </p:spTree>
    <p:extLst>
      <p:ext uri="{BB962C8B-B14F-4D97-AF65-F5344CB8AC3E}">
        <p14:creationId xmlns:p14="http://schemas.microsoft.com/office/powerpoint/2010/main" val="338874028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7841" t="9551" r="6768" b="7726"/>
          <a:stretch/>
        </p:blipFill>
        <p:spPr>
          <a:xfrm>
            <a:off x="3291840" y="1188720"/>
            <a:ext cx="5852160" cy="5669280"/>
          </a:xfrm>
          <a:prstGeom prst="rect">
            <a:avLst/>
          </a:prstGeom>
        </p:spPr>
      </p:pic>
      <p:sp>
        <p:nvSpPr>
          <p:cNvPr id="6" name="TextBox 5"/>
          <p:cNvSpPr txBox="1"/>
          <p:nvPr/>
        </p:nvSpPr>
        <p:spPr>
          <a:xfrm>
            <a:off x="0" y="6457890"/>
            <a:ext cx="3747752" cy="400110"/>
          </a:xfrm>
          <a:prstGeom prst="rect">
            <a:avLst/>
          </a:prstGeom>
          <a:noFill/>
        </p:spPr>
        <p:txBody>
          <a:bodyPr wrap="square" rtlCol="0">
            <a:spAutoFit/>
          </a:bodyPr>
          <a:lstStyle/>
          <a:p>
            <a:r>
              <a:rPr lang="en-US" sz="2000" dirty="0" smtClean="0"/>
              <a:t>image from zazzle.com</a:t>
            </a:r>
            <a:endParaRPr lang="en-US" sz="2000" dirty="0"/>
          </a:p>
        </p:txBody>
      </p:sp>
      <p:sp>
        <p:nvSpPr>
          <p:cNvPr id="4" name="TextBox 3"/>
          <p:cNvSpPr txBox="1"/>
          <p:nvPr/>
        </p:nvSpPr>
        <p:spPr>
          <a:xfrm>
            <a:off x="0" y="0"/>
            <a:ext cx="9144000" cy="4524315"/>
          </a:xfrm>
          <a:prstGeom prst="rect">
            <a:avLst/>
          </a:prstGeom>
          <a:noFill/>
        </p:spPr>
        <p:txBody>
          <a:bodyPr wrap="square" rtlCol="0">
            <a:spAutoFit/>
          </a:bodyPr>
          <a:lstStyle/>
          <a:p>
            <a:r>
              <a:rPr lang="en-US" sz="3200" dirty="0" smtClean="0"/>
              <a:t>Proverbs 21.19 NIV:  Better to live in a desert than with a quarrelsome and nagging wife. </a:t>
            </a:r>
          </a:p>
          <a:p>
            <a:endParaRPr lang="en-US" sz="3200" dirty="0"/>
          </a:p>
          <a:p>
            <a:r>
              <a:rPr lang="en-US" sz="3200" dirty="0" smtClean="0"/>
              <a:t>Proverbs 25.24 NIV:  </a:t>
            </a:r>
          </a:p>
          <a:p>
            <a:r>
              <a:rPr lang="en-US" sz="3200" dirty="0" smtClean="0"/>
              <a:t>Better to live on a </a:t>
            </a:r>
          </a:p>
          <a:p>
            <a:r>
              <a:rPr lang="en-US" sz="3200" dirty="0" smtClean="0"/>
              <a:t>corner of the roof </a:t>
            </a:r>
          </a:p>
          <a:p>
            <a:r>
              <a:rPr lang="en-US" sz="3200" dirty="0" smtClean="0"/>
              <a:t>than share a house </a:t>
            </a:r>
          </a:p>
          <a:p>
            <a:r>
              <a:rPr lang="en-US" sz="3200" dirty="0" smtClean="0"/>
              <a:t>with a quarrelsome </a:t>
            </a:r>
          </a:p>
          <a:p>
            <a:r>
              <a:rPr lang="en-US" sz="3200" dirty="0" smtClean="0"/>
              <a:t>wife.</a:t>
            </a:r>
            <a:endParaRPr lang="en-US" sz="3200" dirty="0"/>
          </a:p>
        </p:txBody>
      </p:sp>
    </p:spTree>
    <p:extLst>
      <p:ext uri="{BB962C8B-B14F-4D97-AF65-F5344CB8AC3E}">
        <p14:creationId xmlns:p14="http://schemas.microsoft.com/office/powerpoint/2010/main" val="200937110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 r="14991"/>
          <a:stretch/>
        </p:blipFill>
        <p:spPr>
          <a:xfrm>
            <a:off x="0" y="0"/>
            <a:ext cx="9144000" cy="6858000"/>
          </a:xfrm>
          <a:prstGeom prst="rect">
            <a:avLst/>
          </a:prstGeom>
        </p:spPr>
      </p:pic>
      <p:sp>
        <p:nvSpPr>
          <p:cNvPr id="5" name="TextBox 4"/>
          <p:cNvSpPr txBox="1"/>
          <p:nvPr/>
        </p:nvSpPr>
        <p:spPr>
          <a:xfrm>
            <a:off x="-1" y="0"/>
            <a:ext cx="4997003" cy="5509200"/>
          </a:xfrm>
          <a:prstGeom prst="rect">
            <a:avLst/>
          </a:prstGeom>
          <a:noFill/>
        </p:spPr>
        <p:txBody>
          <a:bodyPr wrap="square" rtlCol="0">
            <a:spAutoFit/>
          </a:bodyPr>
          <a:lstStyle/>
          <a:p>
            <a:r>
              <a:rPr lang="en-US" sz="3200" dirty="0" smtClean="0">
                <a:solidFill>
                  <a:srgbClr val="FFFF00"/>
                </a:solidFill>
              </a:rPr>
              <a:t>Deuteronomy 7.14 NIV:  You will be blessed more than any other people; none of your men or women will be childless, nor will any of your livestock be without young.</a:t>
            </a:r>
          </a:p>
          <a:p>
            <a:endParaRPr lang="en-US" sz="3200" dirty="0">
              <a:solidFill>
                <a:srgbClr val="FFFF00"/>
              </a:solidFill>
            </a:endParaRPr>
          </a:p>
          <a:p>
            <a:r>
              <a:rPr lang="en-US" sz="3200" dirty="0" smtClean="0">
                <a:solidFill>
                  <a:schemeClr val="bg1"/>
                </a:solidFill>
              </a:rPr>
              <a:t>Proverbs 18.22 NIV: He who finds a wife finds what is good and receives favor from the LORD.</a:t>
            </a:r>
            <a:endParaRPr lang="en-US" sz="3200" dirty="0">
              <a:solidFill>
                <a:schemeClr val="bg1"/>
              </a:solidFill>
            </a:endParaRPr>
          </a:p>
        </p:txBody>
      </p:sp>
      <p:sp>
        <p:nvSpPr>
          <p:cNvPr id="3" name="TextBox 2"/>
          <p:cNvSpPr txBox="1"/>
          <p:nvPr/>
        </p:nvSpPr>
        <p:spPr>
          <a:xfrm>
            <a:off x="0" y="6457890"/>
            <a:ext cx="9144000" cy="400110"/>
          </a:xfrm>
          <a:prstGeom prst="rect">
            <a:avLst/>
          </a:prstGeom>
          <a:noFill/>
        </p:spPr>
        <p:txBody>
          <a:bodyPr wrap="square" rtlCol="0">
            <a:spAutoFit/>
          </a:bodyPr>
          <a:lstStyle/>
          <a:p>
            <a:r>
              <a:rPr lang="en-US" sz="2000" dirty="0" smtClean="0"/>
              <a:t>image from goodfon.su</a:t>
            </a:r>
            <a:endParaRPr lang="en-US" sz="2000" dirty="0"/>
          </a:p>
        </p:txBody>
      </p:sp>
    </p:spTree>
    <p:extLst>
      <p:ext uri="{BB962C8B-B14F-4D97-AF65-F5344CB8AC3E}">
        <p14:creationId xmlns:p14="http://schemas.microsoft.com/office/powerpoint/2010/main" val="88876835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203915" y="253442"/>
            <a:ext cx="3412901" cy="3539430"/>
          </a:xfrm>
          <a:prstGeom prst="rect">
            <a:avLst/>
          </a:prstGeom>
          <a:noFill/>
        </p:spPr>
        <p:txBody>
          <a:bodyPr wrap="square" rtlCol="0">
            <a:spAutoFit/>
          </a:bodyPr>
          <a:lstStyle/>
          <a:p>
            <a:r>
              <a:rPr lang="en-US" sz="3200" b="1" dirty="0" smtClean="0">
                <a:solidFill>
                  <a:srgbClr val="FFFF00"/>
                </a:solidFill>
              </a:rPr>
              <a:t>Mosaic Covenant</a:t>
            </a:r>
          </a:p>
          <a:p>
            <a:endParaRPr lang="en-US" sz="3200" b="1" dirty="0">
              <a:solidFill>
                <a:srgbClr val="FFFF00"/>
              </a:solidFill>
            </a:endParaRPr>
          </a:p>
          <a:p>
            <a:r>
              <a:rPr lang="en-US" sz="3200" b="1" dirty="0" smtClean="0">
                <a:solidFill>
                  <a:srgbClr val="FFFF00"/>
                </a:solidFill>
              </a:rPr>
              <a:t>For Israel</a:t>
            </a:r>
          </a:p>
          <a:p>
            <a:endParaRPr lang="en-US" sz="3200" b="1" dirty="0">
              <a:solidFill>
                <a:srgbClr val="FFFF00"/>
              </a:solidFill>
            </a:endParaRPr>
          </a:p>
          <a:p>
            <a:r>
              <a:rPr lang="en-US" sz="3200" b="1" dirty="0" smtClean="0">
                <a:solidFill>
                  <a:srgbClr val="FFFF00"/>
                </a:solidFill>
              </a:rPr>
              <a:t>Before the cross</a:t>
            </a:r>
          </a:p>
          <a:p>
            <a:endParaRPr lang="en-US" sz="3200" b="1" dirty="0">
              <a:solidFill>
                <a:srgbClr val="FFFF00"/>
              </a:solidFill>
            </a:endParaRPr>
          </a:p>
          <a:p>
            <a:endParaRPr lang="en-US" sz="3200" b="1" dirty="0">
              <a:solidFill>
                <a:srgbClr val="FFFF00"/>
              </a:solidFill>
            </a:endParaRPr>
          </a:p>
        </p:txBody>
      </p:sp>
      <p:cxnSp>
        <p:nvCxnSpPr>
          <p:cNvPr id="6" name="Straight Connector 5"/>
          <p:cNvCxnSpPr/>
          <p:nvPr/>
        </p:nvCxnSpPr>
        <p:spPr>
          <a:xfrm>
            <a:off x="0" y="901521"/>
            <a:ext cx="9144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84879" y="253442"/>
            <a:ext cx="0" cy="267006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63036" y="253442"/>
            <a:ext cx="3412901" cy="3539430"/>
          </a:xfrm>
          <a:prstGeom prst="rect">
            <a:avLst/>
          </a:prstGeom>
          <a:noFill/>
        </p:spPr>
        <p:txBody>
          <a:bodyPr wrap="square" rtlCol="0">
            <a:spAutoFit/>
          </a:bodyPr>
          <a:lstStyle/>
          <a:p>
            <a:r>
              <a:rPr lang="en-US" sz="3200" b="1" dirty="0" smtClean="0">
                <a:solidFill>
                  <a:schemeClr val="bg1"/>
                </a:solidFill>
              </a:rPr>
              <a:t>New Covenant</a:t>
            </a:r>
          </a:p>
          <a:p>
            <a:endParaRPr lang="en-US" sz="3200" b="1" dirty="0">
              <a:solidFill>
                <a:schemeClr val="bg1"/>
              </a:solidFill>
            </a:endParaRPr>
          </a:p>
          <a:p>
            <a:r>
              <a:rPr lang="en-US" sz="3200" b="1" dirty="0" smtClean="0">
                <a:solidFill>
                  <a:schemeClr val="bg1"/>
                </a:solidFill>
              </a:rPr>
              <a:t>For Israel &amp; Church</a:t>
            </a:r>
          </a:p>
          <a:p>
            <a:endParaRPr lang="en-US" sz="3200" b="1" dirty="0">
              <a:solidFill>
                <a:schemeClr val="bg1"/>
              </a:solidFill>
            </a:endParaRPr>
          </a:p>
          <a:p>
            <a:r>
              <a:rPr lang="en-US" sz="3200" b="1" dirty="0" smtClean="0">
                <a:solidFill>
                  <a:schemeClr val="bg1"/>
                </a:solidFill>
              </a:rPr>
              <a:t>After the cross</a:t>
            </a:r>
          </a:p>
          <a:p>
            <a:endParaRPr lang="en-US" sz="3200" b="1" dirty="0">
              <a:solidFill>
                <a:srgbClr val="FFFF00"/>
              </a:solidFill>
            </a:endParaRPr>
          </a:p>
          <a:p>
            <a:endParaRPr lang="en-US" sz="3200" b="1" dirty="0">
              <a:solidFill>
                <a:srgbClr val="FFFF00"/>
              </a:solidFill>
            </a:endParaRPr>
          </a:p>
        </p:txBody>
      </p:sp>
    </p:spTree>
    <p:extLst>
      <p:ext uri="{BB962C8B-B14F-4D97-AF65-F5344CB8AC3E}">
        <p14:creationId xmlns:p14="http://schemas.microsoft.com/office/powerpoint/2010/main" val="1055910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0947"/>
            <a:ext cx="9143999" cy="7218947"/>
          </a:xfrm>
          <a:prstGeom prst="rect">
            <a:avLst/>
          </a:prstGeom>
        </p:spPr>
      </p:pic>
      <p:sp>
        <p:nvSpPr>
          <p:cNvPr id="4" name="TextBox 3"/>
          <p:cNvSpPr txBox="1"/>
          <p:nvPr/>
        </p:nvSpPr>
        <p:spPr>
          <a:xfrm>
            <a:off x="1" y="5859887"/>
            <a:ext cx="9143999" cy="892552"/>
          </a:xfrm>
          <a:prstGeom prst="rect">
            <a:avLst/>
          </a:prstGeom>
          <a:solidFill>
            <a:schemeClr val="bg1">
              <a:alpha val="50000"/>
            </a:schemeClr>
          </a:solidFill>
        </p:spPr>
        <p:txBody>
          <a:bodyPr wrap="square" rtlCol="0">
            <a:spAutoFit/>
          </a:bodyPr>
          <a:lstStyle/>
          <a:p>
            <a:pPr algn="ctr"/>
            <a:r>
              <a:rPr lang="en-US" sz="3200" b="1" dirty="0" smtClean="0"/>
              <a:t>Jeremiah by Michelangelo</a:t>
            </a:r>
          </a:p>
          <a:p>
            <a:pPr algn="ctr"/>
            <a:r>
              <a:rPr lang="en-US" sz="2000" b="1" dirty="0" smtClean="0"/>
              <a:t>diglib.library.Vanderbilt.edu</a:t>
            </a:r>
          </a:p>
        </p:txBody>
      </p:sp>
    </p:spTree>
    <p:extLst>
      <p:ext uri="{BB962C8B-B14F-4D97-AF65-F5344CB8AC3E}">
        <p14:creationId xmlns:p14="http://schemas.microsoft.com/office/powerpoint/2010/main" val="369212557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9144000" cy="3539430"/>
          </a:xfrm>
          <a:prstGeom prst="rect">
            <a:avLst/>
          </a:prstGeom>
          <a:solidFill>
            <a:schemeClr val="accent1">
              <a:lumMod val="50000"/>
            </a:schemeClr>
          </a:solidFill>
        </p:spPr>
        <p:txBody>
          <a:bodyPr wrap="square" rtlCol="0">
            <a:spAutoFit/>
          </a:bodyPr>
          <a:lstStyle/>
          <a:p>
            <a:r>
              <a:rPr lang="en-US" sz="3200" dirty="0" smtClean="0">
                <a:solidFill>
                  <a:schemeClr val="bg1"/>
                </a:solidFill>
              </a:rPr>
              <a:t>Matthew 22.29-30 NET,   Jesus answered them, “You are deceived, because you don't know the scriptures or the power of God.  For in the resurrection they neither marry nor are given in marriage, but are like angels in heaven.” </a:t>
            </a:r>
          </a:p>
          <a:p>
            <a:endParaRPr lang="en-US" sz="3200" dirty="0">
              <a:solidFill>
                <a:schemeClr val="bg1"/>
              </a:solidFill>
            </a:endParaRPr>
          </a:p>
          <a:p>
            <a:endParaRPr lang="en-US" sz="32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06536"/>
            <a:ext cx="9144000" cy="3551464"/>
          </a:xfrm>
          <a:prstGeom prst="rect">
            <a:avLst/>
          </a:prstGeom>
        </p:spPr>
      </p:pic>
      <p:sp>
        <p:nvSpPr>
          <p:cNvPr id="3" name="TextBox 2"/>
          <p:cNvSpPr txBox="1"/>
          <p:nvPr/>
        </p:nvSpPr>
        <p:spPr>
          <a:xfrm>
            <a:off x="0" y="6457890"/>
            <a:ext cx="9144000" cy="400110"/>
          </a:xfrm>
          <a:prstGeom prst="rect">
            <a:avLst/>
          </a:prstGeom>
          <a:noFill/>
        </p:spPr>
        <p:txBody>
          <a:bodyPr wrap="square" rtlCol="0">
            <a:spAutoFit/>
          </a:bodyPr>
          <a:lstStyle/>
          <a:p>
            <a:r>
              <a:rPr lang="en-US" sz="2000" dirty="0" smtClean="0"/>
              <a:t>image from fashionista.com</a:t>
            </a:r>
            <a:endParaRPr lang="en-US" sz="2000" dirty="0"/>
          </a:p>
        </p:txBody>
      </p:sp>
    </p:spTree>
    <p:extLst>
      <p:ext uri="{BB962C8B-B14F-4D97-AF65-F5344CB8AC3E}">
        <p14:creationId xmlns:p14="http://schemas.microsoft.com/office/powerpoint/2010/main" val="34256275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9144000" cy="3539430"/>
          </a:xfrm>
          <a:prstGeom prst="rect">
            <a:avLst/>
          </a:prstGeom>
          <a:solidFill>
            <a:schemeClr val="accent1">
              <a:lumMod val="50000"/>
            </a:schemeClr>
          </a:solidFill>
        </p:spPr>
        <p:txBody>
          <a:bodyPr wrap="square" rtlCol="0">
            <a:spAutoFit/>
          </a:bodyPr>
          <a:lstStyle/>
          <a:p>
            <a:r>
              <a:rPr lang="en-US" sz="3200" dirty="0" smtClean="0">
                <a:solidFill>
                  <a:schemeClr val="bg1"/>
                </a:solidFill>
              </a:rPr>
              <a:t>1 Corinthians 7.7-9 NET:  I wish that everyone was as I am. But each has his own gift from God, one this way, another that.  To the unmarried and widows I say that it is best for them to remain as I am.  But if they do not have self-control, let them get married. For it is better to marry than to burn with sexual desire. </a:t>
            </a:r>
          </a:p>
          <a:p>
            <a:endParaRPr lang="en-US" sz="32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06536"/>
            <a:ext cx="9144000" cy="3551464"/>
          </a:xfrm>
          <a:prstGeom prst="rect">
            <a:avLst/>
          </a:prstGeom>
        </p:spPr>
      </p:pic>
      <p:sp>
        <p:nvSpPr>
          <p:cNvPr id="3" name="TextBox 2"/>
          <p:cNvSpPr txBox="1"/>
          <p:nvPr/>
        </p:nvSpPr>
        <p:spPr>
          <a:xfrm>
            <a:off x="0" y="6457890"/>
            <a:ext cx="9144000" cy="400110"/>
          </a:xfrm>
          <a:prstGeom prst="rect">
            <a:avLst/>
          </a:prstGeom>
          <a:noFill/>
        </p:spPr>
        <p:txBody>
          <a:bodyPr wrap="square" rtlCol="0">
            <a:spAutoFit/>
          </a:bodyPr>
          <a:lstStyle/>
          <a:p>
            <a:r>
              <a:rPr lang="en-US" sz="2000" dirty="0" smtClean="0"/>
              <a:t>image from fashionista.com</a:t>
            </a:r>
            <a:endParaRPr lang="en-US" sz="2000" dirty="0"/>
          </a:p>
        </p:txBody>
      </p:sp>
    </p:spTree>
    <p:extLst>
      <p:ext uri="{BB962C8B-B14F-4D97-AF65-F5344CB8AC3E}">
        <p14:creationId xmlns:p14="http://schemas.microsoft.com/office/powerpoint/2010/main" val="139218724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3799269" cy="6986528"/>
          </a:xfrm>
          <a:prstGeom prst="rect">
            <a:avLst/>
          </a:prstGeom>
          <a:solidFill>
            <a:schemeClr val="accent1">
              <a:lumMod val="50000"/>
            </a:schemeClr>
          </a:solidFill>
        </p:spPr>
        <p:txBody>
          <a:bodyPr wrap="square" rtlCol="0">
            <a:spAutoFit/>
          </a:bodyPr>
          <a:lstStyle/>
          <a:p>
            <a:r>
              <a:rPr lang="en-US" sz="3200" dirty="0" smtClean="0">
                <a:solidFill>
                  <a:schemeClr val="bg1"/>
                </a:solidFill>
              </a:rPr>
              <a:t>Proverbs 27.15-16 NIV:  A quarrelsome wife is like the dripping of a leaky roof in a rainstorm; restraining her is like restraining the wind or grasping oil with the hand. </a:t>
            </a:r>
          </a:p>
          <a:p>
            <a:endParaRPr lang="en-US" sz="3200" dirty="0">
              <a:solidFill>
                <a:schemeClr val="bg1"/>
              </a:solidFill>
            </a:endParaRPr>
          </a:p>
          <a:p>
            <a:endParaRPr lang="en-US" sz="3200" dirty="0" smtClean="0">
              <a:solidFill>
                <a:schemeClr val="bg1"/>
              </a:solidFill>
            </a:endParaRPr>
          </a:p>
          <a:p>
            <a:endParaRPr lang="en-US" sz="3200" dirty="0">
              <a:solidFill>
                <a:schemeClr val="bg1"/>
              </a:solidFill>
            </a:endParaRPr>
          </a:p>
          <a:p>
            <a:endParaRPr lang="en-US" sz="3200" dirty="0" smtClean="0">
              <a:solidFill>
                <a:schemeClr val="bg1"/>
              </a:solidFill>
            </a:endParaRPr>
          </a:p>
          <a:p>
            <a:endParaRPr lang="en-US" sz="32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9651" y="0"/>
            <a:ext cx="5354350" cy="6858001"/>
          </a:xfrm>
          <a:prstGeom prst="rect">
            <a:avLst/>
          </a:prstGeom>
        </p:spPr>
      </p:pic>
      <p:sp>
        <p:nvSpPr>
          <p:cNvPr id="3" name="TextBox 2"/>
          <p:cNvSpPr txBox="1"/>
          <p:nvPr/>
        </p:nvSpPr>
        <p:spPr>
          <a:xfrm>
            <a:off x="0" y="6457890"/>
            <a:ext cx="7212169" cy="400110"/>
          </a:xfrm>
          <a:prstGeom prst="rect">
            <a:avLst/>
          </a:prstGeom>
          <a:noFill/>
        </p:spPr>
        <p:txBody>
          <a:bodyPr wrap="square" rtlCol="0">
            <a:spAutoFit/>
          </a:bodyPr>
          <a:lstStyle/>
          <a:p>
            <a:pPr algn="r"/>
            <a:r>
              <a:rPr lang="en-US" sz="2000" dirty="0" smtClean="0"/>
              <a:t>image from hometips.com</a:t>
            </a:r>
            <a:endParaRPr lang="en-US" sz="2000" dirty="0"/>
          </a:p>
        </p:txBody>
      </p:sp>
    </p:spTree>
    <p:extLst>
      <p:ext uri="{BB962C8B-B14F-4D97-AF65-F5344CB8AC3E}">
        <p14:creationId xmlns:p14="http://schemas.microsoft.com/office/powerpoint/2010/main" val="9006715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9144001" cy="6986528"/>
          </a:xfrm>
          <a:prstGeom prst="rect">
            <a:avLst/>
          </a:prstGeom>
          <a:solidFill>
            <a:schemeClr val="accent1">
              <a:lumMod val="50000"/>
            </a:schemeClr>
          </a:solidFill>
        </p:spPr>
        <p:txBody>
          <a:bodyPr wrap="square" rtlCol="0">
            <a:spAutoFit/>
          </a:bodyPr>
          <a:lstStyle/>
          <a:p>
            <a:r>
              <a:rPr lang="en-US" sz="3200" dirty="0">
                <a:solidFill>
                  <a:schemeClr val="bg1"/>
                </a:solidFill>
              </a:rPr>
              <a:t>Matthew 19.10-12 NET, The disciples said to him, “If this is the case of a husband with a wife, it is better not to marry!” </a:t>
            </a:r>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He </a:t>
            </a:r>
            <a:r>
              <a:rPr lang="en-US" sz="3200" dirty="0">
                <a:solidFill>
                  <a:schemeClr val="bg1"/>
                </a:solidFill>
              </a:rPr>
              <a:t>said to them, “Not everyone can accept this statement, except those to whom it has been given.  For there are some eunuchs who were that way from birth, and some who were made eunuchs by others, and some who [effectively] became eunuchs for the sake of the kingdom of heaven. The one who is able to accept this should accept it</a:t>
            </a:r>
            <a:r>
              <a:rPr lang="en-US" sz="3200" dirty="0" smtClean="0">
                <a:solidFill>
                  <a:schemeClr val="bg1"/>
                </a:solidFill>
              </a:rPr>
              <a:t>.”</a:t>
            </a:r>
          </a:p>
          <a:p>
            <a:endParaRPr lang="en-US" sz="3200" dirty="0">
              <a:solidFill>
                <a:schemeClr val="bg1"/>
              </a:solidFill>
            </a:endParaRPr>
          </a:p>
          <a:p>
            <a:endParaRPr lang="en-US" sz="3200" dirty="0" smtClean="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330414777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894</Words>
  <Application>Microsoft Office PowerPoint</Application>
  <PresentationFormat>On-screen Show (4:3)</PresentationFormat>
  <Paragraphs>99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15</cp:revision>
  <dcterms:created xsi:type="dcterms:W3CDTF">2016-06-02T16:58:00Z</dcterms:created>
  <dcterms:modified xsi:type="dcterms:W3CDTF">2016-06-02T19:20:26Z</dcterms:modified>
</cp:coreProperties>
</file>